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81" r:id="rId6"/>
    <p:sldId id="290" r:id="rId7"/>
    <p:sldId id="29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93" r:id="rId16"/>
    <p:sldId id="294" r:id="rId17"/>
    <p:sldId id="306" r:id="rId18"/>
    <p:sldId id="308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9" r:id="rId27"/>
    <p:sldId id="307" r:id="rId28"/>
    <p:sldId id="302" r:id="rId29"/>
    <p:sldId id="303" r:id="rId30"/>
    <p:sldId id="304" r:id="rId31"/>
    <p:sldId id="305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948-5348-4F1A-B994-DA219B07EEC2}" type="datetimeFigureOut">
              <a:rPr lang="pl-PL" smtClean="0"/>
              <a:t>2014-03-12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3733-3AE4-49E0-ACF1-3636AC28B7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7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948-5348-4F1A-B994-DA219B07EEC2}" type="datetimeFigureOut">
              <a:rPr lang="pl-PL" smtClean="0"/>
              <a:t>2014-03-12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3733-3AE4-49E0-ACF1-3636AC28B7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9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948-5348-4F1A-B994-DA219B07EEC2}" type="datetimeFigureOut">
              <a:rPr lang="pl-PL" smtClean="0"/>
              <a:t>2014-03-12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3733-3AE4-49E0-ACF1-3636AC28B7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44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948-5348-4F1A-B994-DA219B07EEC2}" type="datetimeFigureOut">
              <a:rPr lang="pl-PL" smtClean="0"/>
              <a:t>2014-03-12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3733-3AE4-49E0-ACF1-3636AC28B7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81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948-5348-4F1A-B994-DA219B07EEC2}" type="datetimeFigureOut">
              <a:rPr lang="pl-PL" smtClean="0"/>
              <a:t>2014-03-12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3733-3AE4-49E0-ACF1-3636AC28B7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8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948-5348-4F1A-B994-DA219B07EEC2}" type="datetimeFigureOut">
              <a:rPr lang="pl-PL" smtClean="0"/>
              <a:t>2014-03-12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3733-3AE4-49E0-ACF1-3636AC28B7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7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948-5348-4F1A-B994-DA219B07EEC2}" type="datetimeFigureOut">
              <a:rPr lang="pl-PL" smtClean="0"/>
              <a:t>2014-03-12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3733-3AE4-49E0-ACF1-3636AC28B7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82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948-5348-4F1A-B994-DA219B07EEC2}" type="datetimeFigureOut">
              <a:rPr lang="pl-PL" smtClean="0"/>
              <a:t>2014-03-12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3733-3AE4-49E0-ACF1-3636AC28B7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53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948-5348-4F1A-B994-DA219B07EEC2}" type="datetimeFigureOut">
              <a:rPr lang="pl-PL" smtClean="0"/>
              <a:t>2014-03-12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3733-3AE4-49E0-ACF1-3636AC28B7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962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948-5348-4F1A-B994-DA219B07EEC2}" type="datetimeFigureOut">
              <a:rPr lang="pl-PL" smtClean="0"/>
              <a:t>2014-03-12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3733-3AE4-49E0-ACF1-3636AC28B7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53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948-5348-4F1A-B994-DA219B07EEC2}" type="datetimeFigureOut">
              <a:rPr lang="pl-PL" smtClean="0"/>
              <a:t>2014-03-12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3733-3AE4-49E0-ACF1-3636AC28B7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2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99948-5348-4F1A-B994-DA219B07EEC2}" type="datetimeFigureOut">
              <a:rPr lang="pl-PL" smtClean="0"/>
              <a:t>2014-03-12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13733-3AE4-49E0-ACF1-3636AC28B7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4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p1kamienica77@wp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Wykres_programu_Microsoft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5492" y="4005064"/>
            <a:ext cx="4392488" cy="1584176"/>
          </a:xfrm>
        </p:spPr>
        <p:txBody>
          <a:bodyPr>
            <a:normAutofit fontScale="90000"/>
          </a:bodyPr>
          <a:lstStyle/>
          <a:p>
            <a:r>
              <a:rPr lang="pl-PL" sz="2400" b="1" i="1" dirty="0" smtClean="0">
                <a:latin typeface="Cambria" pitchFamily="18" charset="0"/>
              </a:rPr>
              <a:t/>
            </a:r>
            <a:br>
              <a:rPr lang="pl-PL" sz="2400" b="1" i="1" dirty="0" smtClean="0">
                <a:latin typeface="Cambria" pitchFamily="18" charset="0"/>
              </a:rPr>
            </a:br>
            <a:r>
              <a:rPr lang="pl-PL" sz="2400" b="1" i="1" dirty="0" smtClean="0">
                <a:latin typeface="Cambria" pitchFamily="18" charset="0"/>
              </a:rPr>
              <a:t>34-608 Kamienica 490</a:t>
            </a:r>
            <a:br>
              <a:rPr lang="pl-PL" sz="2400" b="1" i="1" dirty="0" smtClean="0">
                <a:latin typeface="Cambria" pitchFamily="18" charset="0"/>
              </a:rPr>
            </a:br>
            <a:r>
              <a:rPr lang="pl-PL" sz="2400" b="1" i="1" dirty="0" smtClean="0">
                <a:latin typeface="Cambria" pitchFamily="18" charset="0"/>
              </a:rPr>
              <a:t>www.sp1.kamienica.net.pl</a:t>
            </a:r>
            <a:br>
              <a:rPr lang="pl-PL" sz="2400" b="1" i="1" dirty="0" smtClean="0">
                <a:latin typeface="Cambria" pitchFamily="18" charset="0"/>
              </a:rPr>
            </a:br>
            <a:r>
              <a:rPr lang="pl-PL" sz="2400" b="1" i="1" dirty="0" smtClean="0">
                <a:latin typeface="Cambria" pitchFamily="18" charset="0"/>
                <a:hlinkClick r:id="rId2"/>
              </a:rPr>
              <a:t>sp1kamienica77@wp.pl</a:t>
            </a:r>
            <a:r>
              <a:rPr lang="pl-PL" sz="2400" b="1" i="1" dirty="0" smtClean="0">
                <a:latin typeface="Cambria" pitchFamily="18" charset="0"/>
              </a:rPr>
              <a:t/>
            </a:r>
            <a:br>
              <a:rPr lang="pl-PL" sz="2400" b="1" i="1" dirty="0" smtClean="0">
                <a:latin typeface="Cambria" pitchFamily="18" charset="0"/>
              </a:rPr>
            </a:br>
            <a:r>
              <a:rPr lang="pl-PL" sz="2400" b="1" i="1" dirty="0" smtClean="0">
                <a:latin typeface="Cambria" pitchFamily="18" charset="0"/>
              </a:rPr>
              <a:t>tel./fax 18 33 40 907</a:t>
            </a:r>
            <a:br>
              <a:rPr lang="pl-PL" sz="2400" b="1" i="1" dirty="0" smtClean="0">
                <a:latin typeface="Cambria" pitchFamily="18" charset="0"/>
              </a:rPr>
            </a:br>
            <a:endParaRPr lang="pl-PL" sz="2400" b="1" i="1" dirty="0">
              <a:latin typeface="Cambria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2927"/>
            <a:ext cx="7740352" cy="297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11560" y="836712"/>
            <a:ext cx="7920880" cy="10801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marL="285750" lvl="0" indent="-285750">
              <a:lnSpc>
                <a:spcPct val="115000"/>
              </a:lnSpc>
              <a:buFont typeface="Wingdings" pitchFamily="2" charset="2"/>
              <a:buChar char="v"/>
            </a:pP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wycieczki do kina i teatru,</a:t>
            </a:r>
            <a:endParaRPr lang="pl-PL" sz="9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 descr="C:\Documents and Settings\user\Pulpit\Nowy folder (3)\Nowy folder\mał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070421" cy="230425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Pulpit\Nowy folder (3)\Nowy folder\mał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53" y="2132856"/>
            <a:ext cx="3070421" cy="230425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g.iap.pl/s/611/203207/Edytor/mikolaj_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99" y="4149080"/>
            <a:ext cx="3095401" cy="232346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11560" y="836712"/>
            <a:ext cx="7920880" cy="10801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marL="285750" lvl="0" indent="-285750">
              <a:lnSpc>
                <a:spcPct val="115000"/>
              </a:lnSpc>
              <a:buFont typeface="Wingdings" pitchFamily="2" charset="2"/>
              <a:buChar char="v"/>
            </a:pP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wycieczki po </a:t>
            </a: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regionie,</a:t>
            </a:r>
            <a:endParaRPr lang="pl-PL" sz="900" dirty="0">
              <a:ea typeface="Calibri"/>
              <a:cs typeface="Times New Roman"/>
            </a:endParaRPr>
          </a:p>
        </p:txBody>
      </p:sp>
      <p:pic>
        <p:nvPicPr>
          <p:cNvPr id="5122" name="Picture 2" descr="http://img.iap.pl/s/611/203207/Edytor/SAM_3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2" y="2132857"/>
            <a:ext cx="2978793" cy="223224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.iap.pl/s/611/203207/Edytor/SDC11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752027" cy="367240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.iap.pl/s/611/203207/Edytor/SAM_26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74043"/>
            <a:ext cx="2897930" cy="217523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7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89856" y="548680"/>
            <a:ext cx="7920880" cy="10801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„Zielone Szkoły”</a:t>
            </a:r>
            <a:endParaRPr lang="pl-PL" sz="9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 descr="Zdj&amp;eogon;c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5" y="1988840"/>
            <a:ext cx="2788196" cy="208823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dj&amp;eogon;c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46" y="1988840"/>
            <a:ext cx="4230366" cy="316835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dj&amp;eogon;c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2286000" cy="170497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550296" y="5361608"/>
            <a:ext cx="3190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l-PL" sz="2000" b="1" i="1" dirty="0" smtClean="0">
                <a:latin typeface="Cambria" pitchFamily="18" charset="0"/>
              </a:rPr>
              <a:t>Świnoujście,</a:t>
            </a:r>
          </a:p>
          <a:p>
            <a:endParaRPr lang="pl-PL" sz="2000" b="1" i="1" dirty="0" smtClean="0"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l-PL" sz="2000" b="1" i="1" dirty="0" smtClean="0">
                <a:latin typeface="Cambria" pitchFamily="18" charset="0"/>
              </a:rPr>
              <a:t>Jarosławiec,</a:t>
            </a:r>
            <a:endParaRPr lang="pl-PL" sz="20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95536" y="836712"/>
            <a:ext cx="8281044" cy="29520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76200" cmpd="tri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3600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Specjalizujemy się w edukacji </a:t>
            </a:r>
            <a:endParaRPr lang="pl-PL" sz="3600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algn="ctr"/>
            <a:r>
              <a:rPr lang="pl-PL" sz="3600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ekologicznej</a:t>
            </a:r>
            <a:r>
              <a:rPr lang="pl-PL" sz="3600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, regionalnej </a:t>
            </a:r>
            <a:endParaRPr lang="pl-PL" sz="3600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algn="ctr"/>
            <a:r>
              <a:rPr lang="pl-PL" sz="3600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i </a:t>
            </a:r>
            <a:r>
              <a:rPr lang="pl-PL" sz="3600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prozdrowotnej:</a:t>
            </a:r>
            <a:endParaRPr lang="pl-PL" sz="36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611560" y="836712"/>
            <a:ext cx="7920880" cy="17281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marL="285750" lvl="0" indent="-285750">
              <a:lnSpc>
                <a:spcPct val="115000"/>
              </a:lnSpc>
              <a:buFont typeface="Wingdings" pitchFamily="2" charset="2"/>
              <a:buChar char="v"/>
            </a:pP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szkoła współpracuje z Gorczańskim Parkiem Narodowym, </a:t>
            </a:r>
            <a:endParaRPr lang="pl-PL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Powiatowym 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Centrum Ekologicznym, </a:t>
            </a:r>
            <a:endParaRPr lang="pl-PL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Nadleśnictwem 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Limanowa w realizacji min. </a:t>
            </a:r>
            <a:endParaRPr lang="pl-PL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Święta 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Drzewa, </a:t>
            </a: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przyrodniczych ścieżek 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edukacyjnych,</a:t>
            </a:r>
            <a:endParaRPr lang="pl-PL" sz="9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6146" name="Picture 2" descr="http://img.iap.pl/s/611/203207/Edytor/SAM_2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8" y="2924945"/>
            <a:ext cx="3357609" cy="252028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.iap.pl/s/611/203207/Edytor/SAM_2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01108"/>
            <a:ext cx="3312367" cy="248632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11560" y="548680"/>
            <a:ext cx="7920880" cy="12241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marL="285750" lvl="0" indent="-285750">
              <a:lnSpc>
                <a:spcPct val="115000"/>
              </a:lnSpc>
              <a:buFont typeface="Wingdings" pitchFamily="2" charset="2"/>
              <a:buChar char="v"/>
            </a:pP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w szkole działa dziecięcy zespół regionalny „Gronicki”,</a:t>
            </a:r>
            <a:endParaRPr lang="pl-PL" sz="9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 descr="C:\Documents and Settings\user\Pulpit\Nowy folder (3)\mał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768353" cy="282803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Pulpit\Nowy folder (3)\mał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060848"/>
            <a:ext cx="3676682" cy="275923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.iap.pl/s/611/203207/Edytor/XXPK_%284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91" y="4221088"/>
            <a:ext cx="3838575" cy="23241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33264" y="476672"/>
            <a:ext cx="7920880" cy="21602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marL="285750" lvl="0" indent="-285750">
              <a:lnSpc>
                <a:spcPct val="115000"/>
              </a:lnSpc>
              <a:buFont typeface="Wingdings" pitchFamily="2" charset="2"/>
              <a:buChar char="v"/>
            </a:pP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szkoła współpracuje z ośrodkami prowadzącymi działalność </a:t>
            </a:r>
            <a:endParaRPr lang="pl-PL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prozdrowotną 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i profilaktyczną </a:t>
            </a: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min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. Gminną Komisją </a:t>
            </a: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Profilaktyki </a:t>
            </a:r>
          </a:p>
          <a:p>
            <a:pPr lvl="0">
              <a:lnSpc>
                <a:spcPct val="115000"/>
              </a:lnSpc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i Rozwiązywania  Problemów Alkoholowych, Ośrodkiem 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Zdrowia, </a:t>
            </a:r>
            <a:endParaRPr lang="pl-PL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Strażą Pożarną, Sanepidem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, WOŚP</a:t>
            </a: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, GOK,</a:t>
            </a:r>
            <a:endParaRPr lang="pl-PL" sz="9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1028" name="Picture 4" descr="C:\Documents and Settings\user\Pulpit\Nowy folder (3)\DSC01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71544"/>
            <a:ext cx="3216357" cy="241226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\Pulpit\Nowy folder (3)\IMG_0018 modifi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40732"/>
            <a:ext cx="2336800" cy="17526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220070" y="5667674"/>
            <a:ext cx="292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l-PL" b="1" i="1" dirty="0" smtClean="0">
                <a:latin typeface="Cambria" pitchFamily="18" charset="0"/>
              </a:rPr>
              <a:t>Współpraca ze Strażą Pożarną</a:t>
            </a:r>
            <a:endParaRPr lang="pl-PL" b="1" i="1" dirty="0">
              <a:latin typeface="Cambria" pitchFamily="18" charset="0"/>
            </a:endParaRPr>
          </a:p>
        </p:txBody>
      </p:sp>
      <p:pic>
        <p:nvPicPr>
          <p:cNvPr id="14338" name="Picture 2" descr="http://img.iap.pl/s/190/205632/Edytor/Image/TurWP_%284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47154"/>
            <a:ext cx="4267200" cy="146685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7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15616" y="141277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l-PL" b="1" i="1" dirty="0">
                <a:latin typeface="Cambria" pitchFamily="18" charset="0"/>
              </a:rPr>
              <a:t>Współpraca </a:t>
            </a:r>
            <a:r>
              <a:rPr lang="pl-PL" b="1" i="1" dirty="0" smtClean="0">
                <a:latin typeface="Cambria" pitchFamily="18" charset="0"/>
              </a:rPr>
              <a:t>z Gminną Komisją Profilaktyki </a:t>
            </a:r>
            <a:r>
              <a:rPr lang="pl-PL" b="1" i="1" dirty="0">
                <a:latin typeface="Cambria" pitchFamily="18" charset="0"/>
              </a:rPr>
              <a:t>i Rozwiązywania Problemów </a:t>
            </a:r>
            <a:r>
              <a:rPr lang="pl-PL" b="1" i="1" dirty="0" smtClean="0">
                <a:latin typeface="Cambria" pitchFamily="18" charset="0"/>
              </a:rPr>
              <a:t>Alkoholowych,</a:t>
            </a:r>
            <a:endParaRPr lang="pl-PL" b="1" i="1" dirty="0">
              <a:latin typeface="Cambria" pitchFamily="18" charset="0"/>
            </a:endParaRPr>
          </a:p>
        </p:txBody>
      </p:sp>
      <p:pic>
        <p:nvPicPr>
          <p:cNvPr id="10242" name="Picture 2" descr="http://img.iap.pl/s/611/203207/Edytor/DSC09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52" y="2564904"/>
            <a:ext cx="3838575" cy="287655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2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28011" y="76470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l-PL" b="1" i="1" dirty="0">
                <a:latin typeface="Cambria" pitchFamily="18" charset="0"/>
              </a:rPr>
              <a:t>Nauczyciele z naszej szkoły wzięli udział w szkoleniu organizowanym przez Wielką Orkiestrę </a:t>
            </a:r>
            <a:r>
              <a:rPr lang="pl-PL" b="1" i="1" dirty="0" smtClean="0">
                <a:latin typeface="Cambria" pitchFamily="18" charset="0"/>
              </a:rPr>
              <a:t>Świątecznej Pomocy </a:t>
            </a:r>
            <a:r>
              <a:rPr lang="pl-PL" b="1" i="1" dirty="0">
                <a:latin typeface="Cambria" pitchFamily="18" charset="0"/>
              </a:rPr>
              <a:t>i włączyli się w realizację ogólnopolskiego programu RATUJEMY I UCZYMY RATOWAĆ!</a:t>
            </a:r>
          </a:p>
        </p:txBody>
      </p:sp>
      <p:pic>
        <p:nvPicPr>
          <p:cNvPr id="13314" name="Picture 2" descr="http://img.iap.pl/s/611/203207/Edytor/DSC_0244%281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3838575" cy="287655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g.iap.pl/s/611/203207/Edytor/SAM_4329_modified%281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00" y="3140968"/>
            <a:ext cx="3838575" cy="287655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95536" y="836713"/>
            <a:ext cx="8281044" cy="24482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76200" cmpd="tri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3600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Jesteśmy szkołą twórczą, </a:t>
            </a:r>
            <a:endParaRPr lang="pl-PL" sz="3600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algn="ctr"/>
            <a:r>
              <a:rPr lang="pl-PL" sz="3600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otwartą </a:t>
            </a:r>
            <a:r>
              <a:rPr lang="pl-PL" sz="3600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na wszelkie nowości:</a:t>
            </a:r>
            <a:r>
              <a:rPr lang="pl-PL" sz="1400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pl-PL" sz="1400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pl-PL" sz="36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Misja szkoły:</a:t>
            </a:r>
            <a:endParaRPr lang="pl-PL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6600" b="1" i="1" dirty="0" smtClean="0">
                <a:latin typeface="Cambria" pitchFamily="18" charset="0"/>
              </a:rPr>
              <a:t>„Kształtujemy człowieka wartościowego</a:t>
            </a:r>
          </a:p>
          <a:p>
            <a:pPr marL="0" indent="0" algn="ctr">
              <a:buNone/>
            </a:pPr>
            <a:r>
              <a:rPr lang="pl-PL" sz="6600" b="1" i="1" dirty="0" smtClean="0">
                <a:latin typeface="Cambria" pitchFamily="18" charset="0"/>
              </a:rPr>
              <a:t> i otwartego na świat”</a:t>
            </a:r>
            <a:endParaRPr lang="pl-PL" sz="66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11560" y="836712"/>
            <a:ext cx="7920880" cy="13681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marL="285750" lvl="0" indent="-285750">
              <a:lnSpc>
                <a:spcPct val="115000"/>
              </a:lnSpc>
              <a:buFont typeface="Wingdings" pitchFamily="2" charset="2"/>
              <a:buChar char="v"/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Nauczyciele wdrażają 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innowacje pedagogiczne: </a:t>
            </a:r>
            <a:endParaRPr lang="pl-PL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„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Flażolet – prosty sposób na muzykowanie”, </a:t>
            </a:r>
            <a:endParaRPr lang="pl-PL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„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Trzymaj formę”, „Na tropie tajemnic przyrody”,</a:t>
            </a:r>
            <a:endParaRPr lang="pl-PL" sz="9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 descr="C:\Documents and Settings\user\Pulpit\Nowy folder (3)\mał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420888"/>
            <a:ext cx="2808312" cy="210755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mg.iap.pl/s/611/203207/Edytor/SAM_4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02" y="2432609"/>
            <a:ext cx="2812392" cy="21075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.iap.pl/s/611/203207/Edytor/DSC005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93096"/>
            <a:ext cx="3048000" cy="228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1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11560" y="548680"/>
            <a:ext cx="7920880" cy="2592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szkoła uczestniczy w 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projektach i programach edukacyjnych min. </a:t>
            </a:r>
            <a:endParaRPr lang="pl-PL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„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Mleko w szkole</a:t>
            </a: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”, „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Owoce w szkole”, „Klub bezpiecznego Puchatka”, </a:t>
            </a:r>
            <a:endParaRPr lang="pl-PL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„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Bezpieczeństwo i mobilność dla wszystkich”, </a:t>
            </a:r>
            <a:endParaRPr lang="pl-PL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„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Śniadanie daje moc”, SKO, </a:t>
            </a:r>
            <a:r>
              <a:rPr lang="pl-PL" b="1" i="1" dirty="0" err="1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iTeatr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, „Lepsza szkoła”, </a:t>
            </a:r>
            <a:endParaRPr lang="pl-PL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„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Nie pal przy mnie proszę”</a:t>
            </a:r>
            <a:endParaRPr lang="pl-PL" sz="9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8194" name="Picture 2" descr="http://img.iap.pl/s/611/203207/Edytor/owoce-w-szk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8093"/>
            <a:ext cx="2114550" cy="177165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.iap.pl/s/611/203207/Edytor/mleko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" y="5701897"/>
            <a:ext cx="273367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spgolkowice.godow.pl/images/grafika5/puchat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40" y="3994728"/>
            <a:ext cx="1600200" cy="147637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mg.iap.pl/s/611/203207/Edytor/uid_db3e909f00931a593e1923e4f31d3c501377958638471_width_266_play_0_pos_0_gs_0%281%2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62" y="3262920"/>
            <a:ext cx="2228850" cy="22288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bs.limanowa.pl/uploads/pics/korzysci_4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26" y="4500591"/>
            <a:ext cx="2050951" cy="198235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mg.iap.pl/s/611/203207/Edytor/droga_i_j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5064"/>
            <a:ext cx="2438400" cy="161925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95536" y="836713"/>
            <a:ext cx="8281044" cy="28083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76200" cmpd="tri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3600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Rozwijamy zainteresowania </a:t>
            </a:r>
            <a:endParaRPr lang="pl-PL" sz="3600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algn="ctr"/>
            <a:r>
              <a:rPr lang="pl-PL" sz="3600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i </a:t>
            </a:r>
            <a:r>
              <a:rPr lang="pl-PL" sz="3600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uzdolnienia </a:t>
            </a:r>
            <a:r>
              <a:rPr lang="pl-PL" sz="3600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uczniów </a:t>
            </a:r>
          </a:p>
          <a:p>
            <a:pPr algn="ctr"/>
            <a:r>
              <a:rPr lang="pl-PL" sz="3600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poprzez </a:t>
            </a:r>
            <a:r>
              <a:rPr lang="pl-PL" sz="3600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różnego typu koła:</a:t>
            </a:r>
            <a:r>
              <a:rPr lang="pl-PL" sz="1400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pl-PL" sz="1400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11560" y="836712"/>
            <a:ext cx="7920880" cy="13681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marL="285750" lvl="0" indent="-285750">
              <a:lnSpc>
                <a:spcPct val="115000"/>
              </a:lnSpc>
              <a:buFont typeface="Wingdings" pitchFamily="2" charset="2"/>
              <a:buChar char="v"/>
            </a:pPr>
            <a:r>
              <a:rPr lang="pl-PL" sz="28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pl-PL" b="1" i="1" dirty="0" smtClean="0">
                <a:solidFill>
                  <a:schemeClr val="bg1"/>
                </a:solidFill>
                <a:latin typeface="Cambria" pitchFamily="18" charset="0"/>
                <a:ea typeface="Calibri"/>
                <a:cs typeface="Times New Roman"/>
              </a:rPr>
              <a:t>przedmiotowe,</a:t>
            </a:r>
            <a:endParaRPr lang="pl-PL" b="1" i="1" dirty="0">
              <a:solidFill>
                <a:schemeClr val="bg1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043608" y="2708920"/>
            <a:ext cx="64807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l-PL" sz="2000" b="1" i="1" dirty="0" smtClean="0">
                <a:latin typeface="Cambria" pitchFamily="18" charset="0"/>
              </a:rPr>
              <a:t>matematyczne,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000" b="1" i="1" dirty="0" smtClean="0">
                <a:latin typeface="Cambria" pitchFamily="18" charset="0"/>
              </a:rPr>
              <a:t>polonistyczne,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000" b="1" i="1" dirty="0" smtClean="0">
                <a:latin typeface="Cambria" pitchFamily="18" charset="0"/>
              </a:rPr>
              <a:t>historyczne,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000" b="1" i="1" dirty="0" smtClean="0">
                <a:latin typeface="Cambria" pitchFamily="18" charset="0"/>
              </a:rPr>
              <a:t>przyrodnicze,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000" b="1" i="1" dirty="0" smtClean="0">
                <a:latin typeface="Cambria" pitchFamily="18" charset="0"/>
              </a:rPr>
              <a:t>języka angielskiego,</a:t>
            </a:r>
          </a:p>
          <a:p>
            <a:endParaRPr lang="pl-PL" dirty="0" smtClean="0"/>
          </a:p>
          <a:p>
            <a:pPr marL="285750" indent="-285750">
              <a:buFont typeface="Wingdings" pitchFamily="2" charset="2"/>
              <a:buChar char="Ø"/>
            </a:pPr>
            <a:endParaRPr lang="pl-PL" dirty="0"/>
          </a:p>
        </p:txBody>
      </p:sp>
      <p:sp>
        <p:nvSpPr>
          <p:cNvPr id="3" name="Zwój pionowy 2"/>
          <p:cNvSpPr/>
          <p:nvPr/>
        </p:nvSpPr>
        <p:spPr>
          <a:xfrm>
            <a:off x="3920500" y="2564904"/>
            <a:ext cx="3600400" cy="38164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533853" y="31409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latin typeface="Cambria" pitchFamily="18" charset="0"/>
              </a:rPr>
              <a:t>SUKCESY UCZNIÓW:</a:t>
            </a:r>
            <a:endParaRPr lang="pl-PL" b="1" i="1" dirty="0">
              <a:latin typeface="Cambria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05861" y="3565406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latin typeface="Cambria" pitchFamily="18" charset="0"/>
              </a:rPr>
              <a:t>Małopolski Konkurs Informatyczny – uczestnik etapu rejonowego</a:t>
            </a:r>
          </a:p>
          <a:p>
            <a:endParaRPr lang="pl-PL" b="1" i="1" dirty="0" smtClean="0">
              <a:latin typeface="Cambria" pitchFamily="18" charset="0"/>
            </a:endParaRPr>
          </a:p>
          <a:p>
            <a:r>
              <a:rPr lang="pl-PL" b="1" i="1" dirty="0" smtClean="0">
                <a:latin typeface="Cambria" pitchFamily="18" charset="0"/>
              </a:rPr>
              <a:t>II m w Gminnym Konkursie Ortograficznym</a:t>
            </a:r>
            <a:endParaRPr lang="pl-PL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11560" y="836712"/>
            <a:ext cx="7920880" cy="13681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marL="285750" lvl="0" indent="-285750">
              <a:lnSpc>
                <a:spcPct val="115000"/>
              </a:lnSpc>
              <a:buFont typeface="Wingdings" pitchFamily="2" charset="2"/>
              <a:buChar char="v"/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artystyczne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043608" y="278092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l-PL" sz="2000" b="1" i="1" dirty="0" smtClean="0">
                <a:latin typeface="Cambria" pitchFamily="18" charset="0"/>
              </a:rPr>
              <a:t>plastyczne,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000" b="1" i="1" dirty="0" smtClean="0">
                <a:latin typeface="Cambria" pitchFamily="18" charset="0"/>
              </a:rPr>
              <a:t>muzyczne,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000" b="1" i="1" dirty="0" smtClean="0">
                <a:latin typeface="Cambria" pitchFamily="18" charset="0"/>
              </a:rPr>
              <a:t>teatralne,</a:t>
            </a:r>
          </a:p>
          <a:p>
            <a:endParaRPr lang="pl-PL" dirty="0" smtClean="0"/>
          </a:p>
          <a:p>
            <a:pPr marL="285750" indent="-285750">
              <a:buFont typeface="Wingdings" pitchFamily="2" charset="2"/>
              <a:buChar char="Ø"/>
            </a:pPr>
            <a:endParaRPr lang="pl-PL" dirty="0"/>
          </a:p>
        </p:txBody>
      </p:sp>
      <p:sp>
        <p:nvSpPr>
          <p:cNvPr id="5" name="Zwój pionowy 4"/>
          <p:cNvSpPr/>
          <p:nvPr/>
        </p:nvSpPr>
        <p:spPr>
          <a:xfrm>
            <a:off x="4427984" y="2772568"/>
            <a:ext cx="3600400" cy="353675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004048" y="33810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latin typeface="Cambria" pitchFamily="18" charset="0"/>
              </a:rPr>
              <a:t>SUKCESY UCZNIÓW:</a:t>
            </a:r>
            <a:endParaRPr lang="pl-PL" b="1" i="1" dirty="0">
              <a:latin typeface="Cambria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04048" y="3861048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latin typeface="Cambria" pitchFamily="18" charset="0"/>
              </a:rPr>
              <a:t>Nagrody i wyróżnienia </a:t>
            </a:r>
          </a:p>
          <a:p>
            <a:r>
              <a:rPr lang="pl-PL" b="1" i="1" dirty="0" smtClean="0">
                <a:latin typeface="Cambria" pitchFamily="18" charset="0"/>
              </a:rPr>
              <a:t>w plastycznym  Gminnym  Konkursie</a:t>
            </a:r>
          </a:p>
          <a:p>
            <a:r>
              <a:rPr lang="pl-PL" b="1" i="1" dirty="0" smtClean="0">
                <a:latin typeface="Cambria" pitchFamily="18" charset="0"/>
              </a:rPr>
              <a:t>Bożonarodzeniowym </a:t>
            </a:r>
          </a:p>
          <a:p>
            <a:r>
              <a:rPr lang="pl-PL" b="1" i="1" dirty="0" smtClean="0">
                <a:latin typeface="Cambria" pitchFamily="18" charset="0"/>
              </a:rPr>
              <a:t>organizowanym przez GOK</a:t>
            </a:r>
            <a:endParaRPr lang="pl-PL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11560" y="836712"/>
            <a:ext cx="7920880" cy="13681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marL="285750" lvl="0" indent="-285750">
              <a:lnSpc>
                <a:spcPct val="115000"/>
              </a:lnSpc>
              <a:buFont typeface="Wingdings" pitchFamily="2" charset="2"/>
              <a:buChar char="v"/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sportowe,</a:t>
            </a:r>
            <a:endParaRPr lang="pl-PL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</p:txBody>
      </p:sp>
      <p:sp>
        <p:nvSpPr>
          <p:cNvPr id="5" name="Zwój pionowy 4"/>
          <p:cNvSpPr/>
          <p:nvPr/>
        </p:nvSpPr>
        <p:spPr>
          <a:xfrm>
            <a:off x="2051720" y="2348881"/>
            <a:ext cx="5688632" cy="41764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 smtClean="0">
                <a:solidFill>
                  <a:schemeClr val="tx1"/>
                </a:solidFill>
                <a:latin typeface="Cambria" pitchFamily="18" charset="0"/>
              </a:rPr>
              <a:t>Etap rejonowy</a:t>
            </a:r>
          </a:p>
          <a:p>
            <a:pPr algn="ctr"/>
            <a:r>
              <a:rPr lang="pl-PL" b="1" i="1" dirty="0" smtClean="0">
                <a:solidFill>
                  <a:schemeClr val="tx1"/>
                </a:solidFill>
                <a:latin typeface="Cambria" pitchFamily="18" charset="0"/>
              </a:rPr>
              <a:t>II m - Turniej </a:t>
            </a:r>
            <a:r>
              <a:rPr lang="pl-PL" b="1" i="1" dirty="0">
                <a:solidFill>
                  <a:schemeClr val="tx1"/>
                </a:solidFill>
                <a:latin typeface="Cambria" pitchFamily="18" charset="0"/>
              </a:rPr>
              <a:t>piłki nożnej im. D. Tuska (</a:t>
            </a:r>
            <a:r>
              <a:rPr lang="pl-PL" b="1" i="1" dirty="0" err="1">
                <a:solidFill>
                  <a:schemeClr val="tx1"/>
                </a:solidFill>
                <a:latin typeface="Cambria" pitchFamily="18" charset="0"/>
              </a:rPr>
              <a:t>dz</a:t>
            </a:r>
            <a:r>
              <a:rPr lang="pl-PL" b="1" i="1" dirty="0">
                <a:solidFill>
                  <a:schemeClr val="tx1"/>
                </a:solidFill>
                <a:latin typeface="Cambria" pitchFamily="18" charset="0"/>
              </a:rPr>
              <a:t>)</a:t>
            </a:r>
            <a:endParaRPr lang="pl-PL" b="1" i="1" dirty="0">
              <a:solidFill>
                <a:schemeClr val="tx1"/>
              </a:solidFill>
              <a:latin typeface="Cambria" pitchFamily="18" charset="0"/>
              <a:ea typeface="Times New Roman"/>
              <a:cs typeface="Times New Roman"/>
            </a:endParaRPr>
          </a:p>
          <a:p>
            <a:pPr algn="ctr"/>
            <a:r>
              <a:rPr lang="pl-PL" b="1" i="1" dirty="0" smtClean="0">
                <a:solidFill>
                  <a:schemeClr val="tx1"/>
                </a:solidFill>
                <a:latin typeface="Cambria" pitchFamily="18" charset="0"/>
              </a:rPr>
              <a:t>II m -Turniej </a:t>
            </a:r>
            <a:r>
              <a:rPr lang="pl-PL" b="1" i="1" dirty="0">
                <a:solidFill>
                  <a:schemeClr val="tx1"/>
                </a:solidFill>
                <a:latin typeface="Cambria" pitchFamily="18" charset="0"/>
              </a:rPr>
              <a:t>piłki nożnej im. D. Tuska (</a:t>
            </a:r>
            <a:r>
              <a:rPr lang="pl-PL" b="1" i="1" dirty="0" err="1">
                <a:solidFill>
                  <a:schemeClr val="tx1"/>
                </a:solidFill>
                <a:latin typeface="Cambria" pitchFamily="18" charset="0"/>
              </a:rPr>
              <a:t>chł</a:t>
            </a:r>
            <a:r>
              <a:rPr lang="pl-PL" b="1" i="1" dirty="0" smtClean="0">
                <a:solidFill>
                  <a:schemeClr val="tx1"/>
                </a:solidFill>
                <a:latin typeface="Cambria" pitchFamily="18" charset="0"/>
              </a:rPr>
              <a:t>)</a:t>
            </a:r>
          </a:p>
          <a:p>
            <a:pPr algn="ctr"/>
            <a:endParaRPr lang="pl-PL" b="1" i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pl-PL" b="1" i="1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Etap  </a:t>
            </a:r>
            <a:r>
              <a:rPr lang="pl-PL" b="1" i="1" dirty="0" smtClean="0">
                <a:solidFill>
                  <a:schemeClr val="tx1"/>
                </a:solidFill>
                <a:latin typeface="Cambria" pitchFamily="18" charset="0"/>
              </a:rPr>
              <a:t>powiatowy</a:t>
            </a:r>
            <a:endParaRPr lang="pl-PL" b="1" i="1" dirty="0">
              <a:solidFill>
                <a:schemeClr val="tx1"/>
              </a:solidFill>
              <a:latin typeface="Cambria" pitchFamily="18" charset="0"/>
              <a:ea typeface="Times New Roman"/>
              <a:cs typeface="Times New Roman"/>
            </a:endParaRPr>
          </a:p>
          <a:p>
            <a:r>
              <a:rPr lang="pl-PL" b="1" i="1" dirty="0">
                <a:solidFill>
                  <a:schemeClr val="tx1"/>
                </a:solidFill>
                <a:latin typeface="Cambria" pitchFamily="18" charset="0"/>
              </a:rPr>
              <a:t>VII </a:t>
            </a:r>
            <a:r>
              <a:rPr lang="pl-PL" b="1" i="1" dirty="0" smtClean="0">
                <a:solidFill>
                  <a:schemeClr val="tx1"/>
                </a:solidFill>
                <a:latin typeface="Cambria" pitchFamily="18" charset="0"/>
              </a:rPr>
              <a:t>m - Turniej </a:t>
            </a:r>
            <a:r>
              <a:rPr lang="pl-PL" b="1" i="1" dirty="0">
                <a:solidFill>
                  <a:schemeClr val="tx1"/>
                </a:solidFill>
                <a:latin typeface="Cambria" pitchFamily="18" charset="0"/>
              </a:rPr>
              <a:t>Piłki </a:t>
            </a:r>
            <a:r>
              <a:rPr lang="pl-PL" b="1" i="1" dirty="0" smtClean="0">
                <a:solidFill>
                  <a:schemeClr val="tx1"/>
                </a:solidFill>
                <a:latin typeface="Cambria" pitchFamily="18" charset="0"/>
              </a:rPr>
              <a:t>Siatkowej </a:t>
            </a:r>
          </a:p>
          <a:p>
            <a:pPr algn="ctr"/>
            <a:r>
              <a:rPr lang="pl-PL" b="1" i="1" dirty="0" smtClean="0">
                <a:solidFill>
                  <a:schemeClr val="tx1"/>
                </a:solidFill>
                <a:latin typeface="Cambria" pitchFamily="18" charset="0"/>
              </a:rPr>
              <a:t>rocz</a:t>
            </a:r>
            <a:r>
              <a:rPr lang="pl-PL" b="1" i="1" dirty="0">
                <a:solidFill>
                  <a:schemeClr val="tx1"/>
                </a:solidFill>
                <a:latin typeface="Cambria" pitchFamily="18" charset="0"/>
              </a:rPr>
              <a:t>. 2001- (</a:t>
            </a:r>
            <a:r>
              <a:rPr lang="pl-PL" b="1" i="1" dirty="0" err="1">
                <a:solidFill>
                  <a:schemeClr val="tx1"/>
                </a:solidFill>
                <a:latin typeface="Cambria" pitchFamily="18" charset="0"/>
              </a:rPr>
              <a:t>chł</a:t>
            </a:r>
            <a:r>
              <a:rPr lang="pl-PL" b="1" i="1" dirty="0">
                <a:solidFill>
                  <a:schemeClr val="tx1"/>
                </a:solidFill>
                <a:latin typeface="Cambria" pitchFamily="18" charset="0"/>
              </a:rPr>
              <a:t>)		</a:t>
            </a:r>
            <a:r>
              <a:rPr lang="pl-PL" dirty="0"/>
              <a:t>	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031940" y="29249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latin typeface="Cambria" pitchFamily="18" charset="0"/>
              </a:rPr>
              <a:t>SUKCESY UCZNIÓW:</a:t>
            </a:r>
            <a:endParaRPr lang="pl-PL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31478" y="332656"/>
            <a:ext cx="8281044" cy="14401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76200" cmpd="tri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3600" b="1" i="1" dirty="0" smtClean="0">
                <a:solidFill>
                  <a:schemeClr val="bg1"/>
                </a:solidFill>
                <a:latin typeface="Cambria"/>
                <a:cs typeface="Times New Roman"/>
              </a:rPr>
              <a:t>Osiągamy dobre wyniki sprawdzianu</a:t>
            </a:r>
          </a:p>
          <a:p>
            <a:pPr algn="ctr"/>
            <a:r>
              <a:rPr lang="pl-PL" sz="3600" b="1" i="1" dirty="0" smtClean="0">
                <a:solidFill>
                  <a:schemeClr val="bg1"/>
                </a:solidFill>
                <a:latin typeface="Cambria"/>
                <a:cs typeface="Times New Roman"/>
              </a:rPr>
              <a:t>po klasie 6 </a:t>
            </a:r>
            <a:r>
              <a:rPr lang="pl-PL" sz="3600" b="1" i="1" dirty="0" smtClean="0">
                <a:solidFill>
                  <a:schemeClr val="bg1"/>
                </a:solidFill>
                <a:latin typeface="Cambria"/>
                <a:cs typeface="Times New Roman"/>
              </a:rPr>
              <a:t>: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204476"/>
              </p:ext>
            </p:extLst>
          </p:nvPr>
        </p:nvGraphicFramePr>
        <p:xfrm>
          <a:off x="3419872" y="1988840"/>
          <a:ext cx="5495925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ykres" r:id="rId3" imgW="5495925" imgH="2762250" progId="Excel.Chart.8">
                  <p:embed/>
                </p:oleObj>
              </mc:Choice>
              <mc:Fallback>
                <p:oleObj name="Wykres" r:id="rId3" imgW="5495925" imgH="2762250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988840"/>
                        <a:ext cx="5495925" cy="27622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043579"/>
              </p:ext>
            </p:extLst>
          </p:nvPr>
        </p:nvGraphicFramePr>
        <p:xfrm>
          <a:off x="431478" y="5013176"/>
          <a:ext cx="6984779" cy="1368152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innerShdw blurRad="63500" dist="50800" dir="8100000">
                    <a:srgbClr val="92D050">
                      <a:alpha val="50000"/>
                    </a:srgbClr>
                  </a:innerShdw>
                </a:effectLst>
              </a:tblPr>
              <a:tblGrid>
                <a:gridCol w="942517"/>
                <a:gridCol w="714028"/>
                <a:gridCol w="285611"/>
                <a:gridCol w="714028"/>
                <a:gridCol w="285611"/>
                <a:gridCol w="714028"/>
                <a:gridCol w="285611"/>
                <a:gridCol w="714028"/>
                <a:gridCol w="330039"/>
                <a:gridCol w="714028"/>
                <a:gridCol w="285611"/>
                <a:gridCol w="714028"/>
                <a:gridCol w="285611"/>
              </a:tblGrid>
              <a:tr h="26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2008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2009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2010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2011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2012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2013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9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/>
                          <a:ea typeface="Times New Roman"/>
                        </a:rPr>
                        <a:t>POLSKA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25,38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22,2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24,56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25,27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22,75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24,03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OKE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25,74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22,47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24,62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25,44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23,23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24,13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SZKOŁA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26,8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22,9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22,61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25,25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23,3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/>
                          <a:ea typeface="Times New Roman"/>
                        </a:rPr>
                        <a:t>24,8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8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962"/>
            <a:ext cx="91440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31478" y="116632"/>
            <a:ext cx="8281044" cy="14401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76200" cmpd="tri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3600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Jesteśmy szkołą dobrze przygotowaną</a:t>
            </a:r>
          </a:p>
          <a:p>
            <a:pPr algn="ctr"/>
            <a:r>
              <a:rPr lang="pl-PL" sz="3600" b="1" i="1" dirty="0" smtClean="0">
                <a:solidFill>
                  <a:schemeClr val="bg1"/>
                </a:solidFill>
                <a:latin typeface="Cambria"/>
                <a:cs typeface="Times New Roman"/>
              </a:rPr>
              <a:t>na przyjęcie sześciolatków: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Pulpit\Nowy folder (3)\Nowy folder\mał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7" y="404664"/>
            <a:ext cx="2869877" cy="215375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Pulpit\Nowy folder (3)\Nowy folder\mały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10" y="2961010"/>
            <a:ext cx="2901692" cy="21776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user\Pulpit\Nowy folder (3)\Nowy folder\mały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2904796" cy="217996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user\Pulpit\Nowy folder (3)\Nowy folder\mały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67047"/>
            <a:ext cx="3024335" cy="226966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115616" y="5515995"/>
            <a:ext cx="6624736" cy="70788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l-PL" sz="2000" b="1" i="1" dirty="0" smtClean="0">
                <a:latin typeface="Cambria" pitchFamily="18" charset="0"/>
              </a:rPr>
              <a:t>W salach znajduje się wydzielona część do zabawy a ułożenie ławek sprzyja pracy w grupach.</a:t>
            </a:r>
            <a:endParaRPr lang="pl-PL" sz="20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0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1520" y="908720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l-PL" sz="2000" b="1" i="1" dirty="0" smtClean="0">
                <a:latin typeface="Cambria" pitchFamily="18" charset="0"/>
              </a:rPr>
              <a:t>W salach uczniowie mają możliwość pozostawienia podręczników, farb, kredek, bloków.</a:t>
            </a:r>
            <a:endParaRPr lang="pl-PL" sz="2000" b="1" i="1" dirty="0">
              <a:latin typeface="Cambria" pitchFamily="18" charset="0"/>
            </a:endParaRPr>
          </a:p>
        </p:txBody>
      </p:sp>
      <p:pic>
        <p:nvPicPr>
          <p:cNvPr id="1026" name="Picture 2" descr="C:\Documents and Settings\user\Pulpit\Nowy folder (3)\Nowy folder\urodziny 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2782569" cy="208823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Pulpit\Nowy folder (3)\Nowy folder\urodziny 4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490"/>
            <a:ext cx="2377880" cy="31685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Pulpit\Nowy folder (3)\Nowy folder\urodziny 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50294"/>
            <a:ext cx="2269736" cy="302442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Pulpit\Nowy folder (3)\Nowy folder\urodziny 4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99632"/>
            <a:ext cx="2365300" cy="177508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62684" y="396919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l-PL" b="1" i="1" dirty="0" smtClean="0">
                <a:latin typeface="Cambria" pitchFamily="18" charset="0"/>
              </a:rPr>
              <a:t>W salach znajdują się kąciki tematyczne.</a:t>
            </a:r>
            <a:endParaRPr lang="pl-PL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9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b="1" i="1" dirty="0" smtClean="0">
                <a:latin typeface="Cambria" pitchFamily="18" charset="0"/>
              </a:rPr>
              <a:t>   Szkoła </a:t>
            </a:r>
            <a:r>
              <a:rPr lang="pl-PL" b="1" i="1" dirty="0">
                <a:latin typeface="Cambria" pitchFamily="18" charset="0"/>
              </a:rPr>
              <a:t>podstawowa to pierwszy stopień w edukacji każdego dziecka. Kamienicka Jedynka to szkoła, w której panuje przyjazna, ciepła atmosfera, gdyż każde dziecko jest ważne i otoczone opieką oraz zainteresowaniem nauczycieli i wychowawców. W szkole jest czysto, kolorowo, przestrzennie i ciekawie, </a:t>
            </a:r>
            <a:r>
              <a:rPr lang="pl-PL" b="1" i="1" dirty="0" smtClean="0">
                <a:latin typeface="Cambria" pitchFamily="18" charset="0"/>
              </a:rPr>
              <a:t>dlatego po lekcjach uczniowie </a:t>
            </a:r>
            <a:r>
              <a:rPr lang="pl-PL" b="1" i="1" dirty="0">
                <a:latin typeface="Cambria" pitchFamily="18" charset="0"/>
              </a:rPr>
              <a:t>chętnie uczestniczą w różnych zajęciach artystycznych, naukowych i </a:t>
            </a:r>
            <a:r>
              <a:rPr lang="pl-PL" b="1" i="1" dirty="0" smtClean="0">
                <a:latin typeface="Cambria" pitchFamily="18" charset="0"/>
              </a:rPr>
              <a:t>sportowych. </a:t>
            </a:r>
            <a:r>
              <a:rPr lang="pl-PL" b="1" i="1" dirty="0">
                <a:latin typeface="Cambria" pitchFamily="18" charset="0"/>
              </a:rPr>
              <a:t>Tutaj dzieci są w centrum uwagi, dla nich </a:t>
            </a:r>
            <a:r>
              <a:rPr lang="pl-PL" b="1" i="1" dirty="0" smtClean="0">
                <a:latin typeface="Cambria" pitchFamily="18" charset="0"/>
              </a:rPr>
              <a:t>życzliwi są </a:t>
            </a:r>
            <a:r>
              <a:rPr lang="pl-PL" b="1" i="1" dirty="0">
                <a:latin typeface="Cambria" pitchFamily="18" charset="0"/>
              </a:rPr>
              <a:t>nauczyciele i miła obsługa. </a:t>
            </a:r>
            <a:r>
              <a:rPr lang="pl-PL" b="1" i="1" dirty="0" smtClean="0">
                <a:latin typeface="Cambria" pitchFamily="18" charset="0"/>
              </a:rPr>
              <a:t>Działają tu</a:t>
            </a:r>
            <a:r>
              <a:rPr lang="pl-PL" b="1" i="1" dirty="0">
                <a:latin typeface="Cambria" pitchFamily="18" charset="0"/>
              </a:rPr>
              <a:t>: świetlica, stołówka, biblioteka, sala gimnastyczna, pracownia komputerowa i językowa. Ze szkoły dzieciom wszędzie blisko: do domu, sklepu, kościoła, na boisko sportowe i plac zabaw. </a:t>
            </a:r>
            <a:endParaRPr lang="pl-PL" b="1" i="1" dirty="0" smtClean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pl-PL" b="1" i="1" dirty="0" smtClean="0">
                <a:latin typeface="Cambria" pitchFamily="18" charset="0"/>
              </a:rPr>
              <a:t>   U </a:t>
            </a:r>
            <a:r>
              <a:rPr lang="pl-PL" b="1" i="1" dirty="0">
                <a:latin typeface="Cambria" pitchFamily="18" charset="0"/>
              </a:rPr>
              <a:t>nas uczysz się szczęśliwie i bezpiecznie.</a:t>
            </a:r>
            <a:endParaRPr lang="pl-PL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75556" y="348305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l-PL" sz="2000" b="1" i="1" dirty="0" smtClean="0">
                <a:latin typeface="Cambria" pitchFamily="18" charset="0"/>
              </a:rPr>
              <a:t>Szkoła stwarza możliwość wszechstronnego rozwoju ruchowego i radosnej zabawy.</a:t>
            </a:r>
            <a:endParaRPr lang="pl-PL" sz="2000" b="1" i="1" dirty="0">
              <a:latin typeface="Cambria" pitchFamily="18" charset="0"/>
            </a:endParaRPr>
          </a:p>
        </p:txBody>
      </p:sp>
      <p:pic>
        <p:nvPicPr>
          <p:cNvPr id="12290" name="Picture 2" descr="http://img.iap.pl/s/611/203207/Edytor/DSCF0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75186"/>
            <a:ext cx="3312368" cy="248222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.iap.pl/s/611/203207/Edytor/DSCF0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30125"/>
            <a:ext cx="3838575" cy="287655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Documents and Settings\user\Pulpit\Nowy folder (3)\MOV526ma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995725" cy="224819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Documents and Settings\user\Pulpit\Nowy folder (3)\mały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365104"/>
            <a:ext cx="2995725" cy="224819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Documents and Settings\user\Pulpit\Nowy folder (3)\Nowy folder\mały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99" y="348305"/>
            <a:ext cx="3288600" cy="246799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Pulpit\Nowy folder (3)\szk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3" y="568072"/>
            <a:ext cx="67691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187453" y="4986352"/>
            <a:ext cx="70579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000" i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ZAPRASZAMY !</a:t>
            </a:r>
            <a:endParaRPr lang="pl-PL" sz="8000" i="1" cap="none" spc="300" dirty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1000">
                <a:srgbClr val="00B050"/>
              </a:gs>
              <a:gs pos="100000">
                <a:srgbClr val="181847"/>
              </a:gs>
            </a:gsLst>
            <a:path path="rect">
              <a:fillToRect r="100000" b="100000"/>
            </a:path>
          </a:gradFill>
          <a:ln w="76200" cmpd="tri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Cambria" pitchFamily="18" charset="0"/>
              </a:rPr>
              <a:t>ZASOBY SZKOŁY</a:t>
            </a:r>
          </a:p>
        </p:txBody>
      </p:sp>
      <p:sp>
        <p:nvSpPr>
          <p:cNvPr id="6" name="AutoShape 16"/>
          <p:cNvSpPr>
            <a:spLocks noGrp="1" noChangeArrowheads="1"/>
          </p:cNvSpPr>
          <p:nvPr>
            <p:ph idx="1"/>
          </p:nvPr>
        </p:nvSpPr>
        <p:spPr bwMode="auto">
          <a:xfrm>
            <a:off x="467544" y="1547454"/>
            <a:ext cx="2448396" cy="9647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t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marL="0" indent="0">
              <a:buNone/>
            </a:pPr>
            <a:r>
              <a:rPr lang="pl-PL" sz="1800" b="1" i="1" dirty="0">
                <a:solidFill>
                  <a:srgbClr val="CCCCFF"/>
                </a:solidFill>
                <a:latin typeface="Cambria" pitchFamily="18" charset="0"/>
              </a:rPr>
              <a:t>NOWOCZESNE</a:t>
            </a:r>
            <a:br>
              <a:rPr lang="pl-PL" sz="1800" b="1" i="1" dirty="0">
                <a:solidFill>
                  <a:srgbClr val="CCCCFF"/>
                </a:solidFill>
                <a:latin typeface="Cambria" pitchFamily="18" charset="0"/>
              </a:rPr>
            </a:br>
            <a:r>
              <a:rPr lang="pl-PL" sz="1800" b="1" i="1" dirty="0">
                <a:solidFill>
                  <a:srgbClr val="CCCCFF"/>
                </a:solidFill>
                <a:latin typeface="Cambria" pitchFamily="18" charset="0"/>
              </a:rPr>
              <a:t>KLASOPRACOWNIE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67544" y="2659494"/>
            <a:ext cx="2448396" cy="8647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SALA</a:t>
            </a:r>
            <a:r>
              <a:rPr lang="pl-PL" b="1" i="1" dirty="0">
                <a:solidFill>
                  <a:srgbClr val="CCCCFF"/>
                </a:solidFill>
                <a:latin typeface="Cambria" pitchFamily="18" charset="0"/>
              </a:rPr>
              <a:t/>
            </a:r>
            <a:br>
              <a:rPr lang="pl-PL" b="1" i="1" dirty="0">
                <a:solidFill>
                  <a:srgbClr val="CCCCFF"/>
                </a:solidFill>
                <a:latin typeface="Cambria" pitchFamily="18" charset="0"/>
              </a:rPr>
            </a:br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KOMPUTEROWA</a:t>
            </a:r>
            <a:endParaRPr lang="pl-PL" b="1" i="1" dirty="0">
              <a:solidFill>
                <a:srgbClr val="CCCCFF"/>
              </a:solidFill>
              <a:latin typeface="Cambria" pitchFamily="18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96741" y="3817272"/>
            <a:ext cx="2448396" cy="8647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INTERNETOWA SIEĆ  </a:t>
            </a:r>
          </a:p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BEZPRZEWODOWA</a:t>
            </a:r>
            <a:endParaRPr lang="pl-PL" b="1" i="1" dirty="0">
              <a:solidFill>
                <a:srgbClr val="CCCCFF"/>
              </a:solidFill>
              <a:latin typeface="Cambria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68613" y="4920097"/>
            <a:ext cx="2476524" cy="8647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BIBLIOTEKA I</a:t>
            </a:r>
          </a:p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MULTIMEDIALNE </a:t>
            </a:r>
          </a:p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CENTRUM INFORMACJI</a:t>
            </a:r>
            <a:endParaRPr lang="pl-PL" b="1" i="1" dirty="0">
              <a:solidFill>
                <a:srgbClr val="CCCCFF"/>
              </a:solidFill>
              <a:latin typeface="Cambria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347864" y="1581200"/>
            <a:ext cx="2448396" cy="8647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ŚWIETLICA</a:t>
            </a:r>
            <a:endParaRPr lang="pl-PL" b="1" i="1" dirty="0">
              <a:solidFill>
                <a:srgbClr val="CCCCFF"/>
              </a:solidFill>
              <a:latin typeface="Cambria" pitchFamily="18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228184" y="1628799"/>
            <a:ext cx="2448396" cy="8647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OPIEKA </a:t>
            </a:r>
          </a:p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PIELĘGNIARKI</a:t>
            </a:r>
            <a:endParaRPr lang="pl-PL" b="1" i="1" dirty="0">
              <a:solidFill>
                <a:srgbClr val="CCCCFF"/>
              </a:solidFill>
              <a:latin typeface="Cambria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3351668" y="2708274"/>
            <a:ext cx="2448396" cy="8647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LOGOPEDA</a:t>
            </a:r>
            <a:endParaRPr lang="pl-PL" b="1" i="1" dirty="0">
              <a:solidFill>
                <a:srgbClr val="CCCCFF"/>
              </a:solidFill>
              <a:latin typeface="Cambria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6228184" y="2708275"/>
            <a:ext cx="2448396" cy="8647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STOŁÓWKA</a:t>
            </a:r>
            <a:endParaRPr lang="pl-PL" b="1" i="1" dirty="0">
              <a:solidFill>
                <a:srgbClr val="CCCCFF"/>
              </a:solidFill>
              <a:latin typeface="Cambria" pitchFamily="18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351668" y="3853832"/>
            <a:ext cx="2448396" cy="8647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PEDAGOG</a:t>
            </a:r>
            <a:endParaRPr lang="pl-PL" b="1" i="1" dirty="0">
              <a:solidFill>
                <a:srgbClr val="CCCCFF"/>
              </a:solidFill>
              <a:latin typeface="Cambria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6228184" y="3846616"/>
            <a:ext cx="2448396" cy="8647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MONITORING</a:t>
            </a:r>
            <a:endParaRPr lang="pl-PL" b="1" i="1" dirty="0">
              <a:solidFill>
                <a:srgbClr val="CCCCFF"/>
              </a:solidFill>
              <a:latin typeface="Cambria" pitchFamily="18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372240" y="4941168"/>
            <a:ext cx="2567912" cy="8647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SALA</a:t>
            </a:r>
            <a:r>
              <a:rPr lang="pl-PL" b="1" i="1" dirty="0">
                <a:solidFill>
                  <a:srgbClr val="CCCCFF"/>
                </a:solidFill>
                <a:latin typeface="Cambria" pitchFamily="18" charset="0"/>
              </a:rPr>
              <a:t> </a:t>
            </a:r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GIMNASTYCZNA I</a:t>
            </a:r>
          </a:p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KOREKCYJNA, </a:t>
            </a:r>
          </a:p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PLAC ZABAW</a:t>
            </a:r>
            <a:endParaRPr lang="pl-PL" b="1" i="1" dirty="0">
              <a:solidFill>
                <a:srgbClr val="CCCCFF"/>
              </a:solidFill>
              <a:latin typeface="Cambria" pitchFamily="18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6226518" y="4920098"/>
            <a:ext cx="2448396" cy="8647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ODDZIAŁ</a:t>
            </a:r>
          </a:p>
          <a:p>
            <a:r>
              <a:rPr lang="pl-PL" b="1" i="1" dirty="0" smtClean="0">
                <a:solidFill>
                  <a:srgbClr val="CCCCFF"/>
                </a:solidFill>
                <a:latin typeface="Cambria" pitchFamily="18" charset="0"/>
              </a:rPr>
              <a:t>PRZEDSZKOLNY</a:t>
            </a:r>
            <a:endParaRPr lang="pl-PL" b="1" i="1" dirty="0">
              <a:solidFill>
                <a:srgbClr val="CCCC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6"/>
          <p:cNvSpPr>
            <a:spLocks noGrp="1" noChangeArrowheads="1"/>
          </p:cNvSpPr>
          <p:nvPr>
            <p:ph idx="1"/>
          </p:nvPr>
        </p:nvSpPr>
        <p:spPr bwMode="auto">
          <a:xfrm>
            <a:off x="611560" y="692696"/>
            <a:ext cx="7921004" cy="22322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t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0" indent="0" algn="ctr">
              <a:buNone/>
            </a:pPr>
            <a:r>
              <a:rPr lang="pl-PL" sz="3600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Stwarzamy duże możliwości </a:t>
            </a:r>
          </a:p>
          <a:p>
            <a:pPr marL="0" indent="0" algn="ctr">
              <a:buNone/>
            </a:pPr>
            <a:r>
              <a:rPr lang="pl-PL" sz="3600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uprawiania sportu:</a:t>
            </a:r>
            <a:endParaRPr lang="pl-PL" sz="36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Zdj&amp;eogon;c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03560"/>
            <a:ext cx="2286000" cy="151447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47564" y="366876"/>
            <a:ext cx="7992888" cy="1008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marL="285750" lvl="0" indent="-285750">
              <a:lnSpc>
                <a:spcPct val="115000"/>
              </a:lnSpc>
              <a:buFont typeface="Wingdings" pitchFamily="2" charset="2"/>
              <a:buChar char="v"/>
            </a:pP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przy szkole działa MUKS „Halny”, który prowadzi Szkółkę piłkarską,</a:t>
            </a:r>
            <a:endParaRPr lang="pl-PL" sz="9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Zdj&amp;eogon;c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247153" cy="21602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dj&amp;eogon;c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09702"/>
            <a:ext cx="2949488" cy="220903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dj&amp;eogon;c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1" y="4280862"/>
            <a:ext cx="3260186" cy="215987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353944" y="478703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l-PL" b="1" i="1" dirty="0" smtClean="0">
                <a:latin typeface="Cambria" pitchFamily="18" charset="0"/>
              </a:rPr>
              <a:t>Treningi,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b="1" i="1" dirty="0" smtClean="0">
                <a:latin typeface="Cambria" pitchFamily="18" charset="0"/>
              </a:rPr>
              <a:t>Wyjazdy na mecze,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b="1" i="1" dirty="0" smtClean="0">
                <a:latin typeface="Cambria" pitchFamily="18" charset="0"/>
              </a:rPr>
              <a:t>Turnieje,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b="1" i="1" dirty="0" smtClean="0">
                <a:latin typeface="Cambria" pitchFamily="18" charset="0"/>
              </a:rPr>
              <a:t>Wypoczynek i zabawa,</a:t>
            </a:r>
            <a:endParaRPr lang="pl-PL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611560" y="548680"/>
            <a:ext cx="7992888" cy="1008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marL="285750" lvl="0" indent="-285750">
              <a:lnSpc>
                <a:spcPct val="115000"/>
              </a:lnSpc>
              <a:buFont typeface="Wingdings" pitchFamily="2" charset="2"/>
              <a:buChar char="v"/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przy współudziale z MUKS  „Halny” szkoła 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realizuje programy </a:t>
            </a:r>
            <a:endParaRPr lang="pl-PL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 </a:t>
            </a: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     nauki 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pływania i jazdy na nartach</a:t>
            </a: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,</a:t>
            </a:r>
            <a:endParaRPr lang="pl-PL" sz="9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 descr="http://img.iap.pl/s/190/205632/Edytor/Image/aktywnosc_%281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29" y="2060849"/>
            <a:ext cx="3567415" cy="267556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.iap.pl/s/190/205632/Edytor/Image/aktywnos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46213"/>
            <a:ext cx="2738676" cy="205400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11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67705" y="620688"/>
            <a:ext cx="7992888" cy="1008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co roku szkoła 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uczestniczy w organizacji Ogólnopolskiego Turnieju </a:t>
            </a:r>
            <a:endParaRPr lang="pl-PL" b="1" i="1" dirty="0" smtClean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piłki </a:t>
            </a:r>
            <a:r>
              <a:rPr lang="pl-PL" b="1" i="1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nożnej dla </a:t>
            </a:r>
            <a:r>
              <a:rPr lang="pl-PL" b="1" i="1" dirty="0" smtClean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dzieci,</a:t>
            </a:r>
            <a:endParaRPr lang="pl-PL" sz="900" dirty="0">
              <a:ea typeface="Calibri"/>
              <a:cs typeface="Times New Roman"/>
            </a:endParaRPr>
          </a:p>
        </p:txBody>
      </p:sp>
      <p:pic>
        <p:nvPicPr>
          <p:cNvPr id="9218" name="Picture 2" descr="Zdj&amp;eogon;c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628900" cy="197167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dj&amp;eogon;c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2632571" cy="197167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Zdj&amp;eogon;c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57" y="2276872"/>
            <a:ext cx="2632571" cy="197167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Zdj&amp;eogon;c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81128"/>
            <a:ext cx="2286000" cy="170497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Zdj&amp;eogon;c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57" y="4581128"/>
            <a:ext cx="2286000" cy="170497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1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11560" y="908720"/>
            <a:ext cx="7992888" cy="23762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100000">
                <a:srgbClr val="181847"/>
              </a:gs>
            </a:gsLst>
            <a:path path="rect">
              <a:fillToRect l="100000" b="100000"/>
            </a:path>
          </a:gradFill>
          <a:ln w="38100" cmpd="dbl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pl-PL" sz="3600" b="1" i="1" dirty="0">
                <a:solidFill>
                  <a:schemeClr val="bg1"/>
                </a:solidFill>
                <a:latin typeface="Cambria" pitchFamily="18" charset="0"/>
                <a:ea typeface="Calibri"/>
                <a:cs typeface="Times New Roman"/>
              </a:rPr>
              <a:t>Preferujemy wychowanie </a:t>
            </a:r>
            <a:endParaRPr lang="pl-PL" sz="3600" b="1" i="1" dirty="0" smtClean="0">
              <a:solidFill>
                <a:schemeClr val="bg1"/>
              </a:solidFill>
              <a:latin typeface="Cambria" pitchFamily="18" charset="0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pl-PL" sz="3600" b="1" i="1" dirty="0" smtClean="0">
                <a:solidFill>
                  <a:schemeClr val="bg1"/>
                </a:solidFill>
                <a:latin typeface="Cambria" pitchFamily="18" charset="0"/>
                <a:ea typeface="Calibri"/>
                <a:cs typeface="Times New Roman"/>
              </a:rPr>
              <a:t>poprzez </a:t>
            </a:r>
            <a:r>
              <a:rPr lang="pl-PL" sz="3600" b="1" i="1" dirty="0">
                <a:solidFill>
                  <a:schemeClr val="bg1"/>
                </a:solidFill>
                <a:latin typeface="Cambria" pitchFamily="18" charset="0"/>
                <a:ea typeface="Calibri"/>
                <a:cs typeface="Times New Roman"/>
              </a:rPr>
              <a:t>uczestnictwo w kulturze:</a:t>
            </a:r>
            <a:r>
              <a:rPr lang="pl-PL" sz="3600" dirty="0">
                <a:solidFill>
                  <a:schemeClr val="bg1"/>
                </a:solidFill>
                <a:latin typeface="Cambria" pitchFamily="18" charset="0"/>
                <a:ea typeface="Calibri"/>
                <a:cs typeface="Times New Roman"/>
              </a:rPr>
              <a:t/>
            </a:r>
            <a:br>
              <a:rPr lang="pl-PL" sz="3600" dirty="0">
                <a:solidFill>
                  <a:schemeClr val="bg1"/>
                </a:solidFill>
                <a:latin typeface="Cambria" pitchFamily="18" charset="0"/>
                <a:ea typeface="Calibri"/>
                <a:cs typeface="Times New Roman"/>
              </a:rPr>
            </a:br>
            <a:endParaRPr lang="pl-PL" sz="3600" dirty="0">
              <a:solidFill>
                <a:schemeClr val="bg1"/>
              </a:solidFill>
              <a:latin typeface="Cambr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39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670</Words>
  <Application>Microsoft Office PowerPoint</Application>
  <PresentationFormat>Pokaz na ekranie (4:3)</PresentationFormat>
  <Paragraphs>156</Paragraphs>
  <Slides>31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3" baseType="lpstr">
      <vt:lpstr>Motyw pakietu Office</vt:lpstr>
      <vt:lpstr>Wykres programu Microsoft Excel</vt:lpstr>
      <vt:lpstr> 34-608 Kamienica 490 www.sp1.kamienica.net.pl sp1kamienica77@wp.pl tel./fax 18 33 40 907 </vt:lpstr>
      <vt:lpstr>Misja szkoły:</vt:lpstr>
      <vt:lpstr>Prezentacja programu PowerPoint</vt:lpstr>
      <vt:lpstr>ZASOBY SZKOŁY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34-608 Kamienica 490 www.sp1.kamienica.net.pl sp1kamienica77@wp.pl tel./fax 18 33 40 907 </dc:title>
  <dc:creator>user</dc:creator>
  <cp:lastModifiedBy>user</cp:lastModifiedBy>
  <cp:revision>39</cp:revision>
  <dcterms:created xsi:type="dcterms:W3CDTF">2014-03-10T16:36:22Z</dcterms:created>
  <dcterms:modified xsi:type="dcterms:W3CDTF">2014-03-12T20:23:43Z</dcterms:modified>
</cp:coreProperties>
</file>